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99" r:id="rId7"/>
    <p:sldId id="262" r:id="rId8"/>
    <p:sldId id="263" r:id="rId9"/>
    <p:sldId id="267" r:id="rId10"/>
    <p:sldId id="300" r:id="rId11"/>
    <p:sldId id="269" r:id="rId12"/>
    <p:sldId id="271" r:id="rId13"/>
    <p:sldId id="272" r:id="rId14"/>
    <p:sldId id="274" r:id="rId15"/>
    <p:sldId id="301" r:id="rId16"/>
    <p:sldId id="277" r:id="rId17"/>
    <p:sldId id="303" r:id="rId18"/>
    <p:sldId id="302" r:id="rId19"/>
    <p:sldId id="304" r:id="rId20"/>
    <p:sldId id="305" r:id="rId21"/>
    <p:sldId id="279" r:id="rId22"/>
  </p:sldIdLst>
  <p:sldSz cx="9144000" cy="5143500" type="screen16x9"/>
  <p:notesSz cx="6858000" cy="9144000"/>
  <p:embeddedFontLst>
    <p:embeddedFont>
      <p:font typeface="Exo 2" panose="020B0604020202020204" charset="-18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bold r:id="rId37"/>
      <p:italic r:id="rId38"/>
      <p:boldItalic r:id="rId39"/>
    </p:embeddedFont>
    <p:embeddedFont>
      <p:font typeface="Squada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47F186-A0CF-42FB-B2AA-50B2C37CE930}">
  <a:tblStyle styleId="{F447F186-A0CF-42FB-B2AA-50B2C37CE9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929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59" r:id="rId8"/>
    <p:sldLayoutId id="2147483661" r:id="rId9"/>
    <p:sldLayoutId id="2147483662" r:id="rId10"/>
    <p:sldLayoutId id="2147483664" r:id="rId11"/>
    <p:sldLayoutId id="2147483667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2.jfi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925665" y="2738918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Hodžić Amna,Vila Sanijeta IV3</a:t>
            </a:r>
            <a:endParaRPr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4454907" y="1240314"/>
            <a:ext cx="4479481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6000" dirty="0"/>
              <a:t>ARDUINO PIANO</a:t>
            </a:r>
          </a:p>
        </p:txBody>
      </p:sp>
      <p:cxnSp>
        <p:nvCxnSpPr>
          <p:cNvPr id="142" name="Google Shape;142;p30"/>
          <p:cNvCxnSpPr>
            <a:cxnSpLocks/>
          </p:cNvCxnSpPr>
          <p:nvPr/>
        </p:nvCxnSpPr>
        <p:spPr>
          <a:xfrm>
            <a:off x="5586413" y="3022614"/>
            <a:ext cx="31947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8F5C9C8-634F-4A32-865E-CF8004C26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0771"/>
            <a:ext cx="4224900" cy="4221957"/>
          </a:xfrm>
        </p:spPr>
        <p:txBody>
          <a:bodyPr/>
          <a:lstStyle/>
          <a:p>
            <a:pPr algn="l"/>
            <a:r>
              <a:rPr lang="hr-BA" sz="2000" dirty="0"/>
              <a:t>     Pločica ili protoboard je konstruktivna osnova za izradu prototipova elektronike.Budući da ploča za lemljenje ne zahtijeva lemljenje, ona je za višekratnu upotrebu.To ga čini jednostavnim za izradu privremenih prototipova i eksperimentiranje sa dizajnom kola. Iz tog razloga,ploče za lemljenje su takođe popularne kod učenika i u tehnološkom obrazovanju.Starije vrste pločica nisu imale ovo svojstvo.</a:t>
            </a:r>
          </a:p>
          <a:p>
            <a:pPr algn="l"/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2809863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3"/>
          <p:cNvCxnSpPr/>
          <p:nvPr/>
        </p:nvCxnSpPr>
        <p:spPr>
          <a:xfrm rot="10800000">
            <a:off x="7687958" y="2949500"/>
            <a:ext cx="158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3"/>
          <p:cNvCxnSpPr/>
          <p:nvPr/>
        </p:nvCxnSpPr>
        <p:spPr>
          <a:xfrm rot="10800000">
            <a:off x="-21375" y="2148175"/>
            <a:ext cx="146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8321B-25B3-4D24-B772-01C7E7CD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8" y="907260"/>
            <a:ext cx="3328647" cy="23720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B39068B-7547-4CB8-B7C5-5BD6A1BC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7" y="2012129"/>
            <a:ext cx="3100383" cy="23507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b="1" dirty="0"/>
              <a:t>BUTTON</a:t>
            </a:r>
            <a:endParaRPr dirty="0"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2137835" y="538800"/>
            <a:ext cx="4213601" cy="429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hr-HR" sz="1800" b="1" dirty="0"/>
              <a:t>     </a:t>
            </a:r>
            <a:r>
              <a:rPr lang="vi-VN" sz="1800" b="1" dirty="0"/>
              <a:t>Taster ili jednostavno dugme jednostavan je preklopni mehanizam za upravljanje nekim aspektima mašine ili procesa. </a:t>
            </a:r>
            <a:endParaRPr lang="hr-HR" sz="1800" b="1" dirty="0"/>
          </a:p>
          <a:p>
            <a:pPr algn="ctr"/>
            <a:r>
              <a:rPr lang="vi-VN" sz="1800" b="1" dirty="0"/>
              <a:t>Oni su obično izrađeni od tvrdog materijala, obično plastike ili metala.  </a:t>
            </a:r>
            <a:endParaRPr lang="hr-HR" sz="1800" b="1" dirty="0"/>
          </a:p>
          <a:p>
            <a:pPr algn="ctr"/>
            <a:r>
              <a:rPr lang="vi-VN" sz="1800" b="1" dirty="0"/>
              <a:t>Površina je obično ravna ili oblikovana tako da može primiti ljudski prst ili ruku tako da se lako može pritisnuti ili gurnuti.</a:t>
            </a:r>
            <a:endParaRPr lang="hr-HR" sz="1800" b="1" dirty="0"/>
          </a:p>
          <a:p>
            <a:pPr algn="ctr"/>
            <a:r>
              <a:rPr lang="vi-VN" sz="1800" b="1" dirty="0"/>
              <a:t>Najčešće su pristranski prekidači, iako mnogim nepristranim tipkama (zbog svoje fizičke prirode) još uvijek treba opruga da bi se vratili u svoje nepomaknuto stanje. </a:t>
            </a:r>
          </a:p>
        </p:txBody>
      </p:sp>
      <p:cxnSp>
        <p:nvCxnSpPr>
          <p:cNvPr id="423" name="Google Shape;423;p46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79F3C5D-C094-4331-A981-9A18B56C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" y="1203750"/>
            <a:ext cx="1890849" cy="136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88D2207-5BF9-41D4-9F16-0AED554D8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36" y="3291919"/>
            <a:ext cx="1948247" cy="14095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68828557-597D-4234-B3EF-DA07D96D7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70" y="839385"/>
            <a:ext cx="2047893" cy="15403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CEF5DA44-7A3E-4DAD-9559-0EE6C8F6D9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43" t="-11287" b="-1"/>
          <a:stretch/>
        </p:blipFill>
        <p:spPr>
          <a:xfrm>
            <a:off x="6537833" y="2763769"/>
            <a:ext cx="2327030" cy="1862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OTPORNIK</a:t>
            </a:r>
            <a:endParaRPr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70421-3127-45C2-81A2-4EB14F1ED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2630" y="485376"/>
            <a:ext cx="4498463" cy="4222156"/>
          </a:xfrm>
        </p:spPr>
        <p:txBody>
          <a:bodyPr/>
          <a:lstStyle/>
          <a:p>
            <a:pPr algn="r"/>
            <a:r>
              <a:rPr lang="hr-BA" sz="2000" dirty="0"/>
              <a:t>Otpornik je dvoprilazna, pasivna elektronička komponenta koja pruža otpor struji, pri čemu je odnos između jakosti struje i napona između priključaka u skladu s Ohmovim zakonom.Karakteristična veličina otpornika je električni otpor koji je jednak naponu na otporniku podijeljenom sa strujom koja protječe kroz otpornik.Otpornik se koristi kao element električnih mreža i elektroničkih sklopova.</a:t>
            </a:r>
          </a:p>
          <a:p>
            <a:endParaRPr lang="hr-B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DE9C99-7A8A-444E-9167-D51DDE6C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0" y="3018969"/>
            <a:ext cx="3585418" cy="17463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39D6961-2AAF-4BC1-9264-9DC94723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0" y="785813"/>
            <a:ext cx="3585418" cy="18786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796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ŽICA</a:t>
            </a:r>
          </a:p>
        </p:txBody>
      </p:sp>
      <p:sp>
        <p:nvSpPr>
          <p:cNvPr id="564" name="Google Shape;564;p51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5" name="Google Shape;565;p5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A5DA790-2D99-423E-9C98-D16FD57BA026}"/>
              </a:ext>
            </a:extLst>
          </p:cNvPr>
          <p:cNvSpPr txBox="1">
            <a:spLocks/>
          </p:cNvSpPr>
          <p:nvPr/>
        </p:nvSpPr>
        <p:spPr>
          <a:xfrm>
            <a:off x="202124" y="621106"/>
            <a:ext cx="4898514" cy="422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hr-BA" sz="2000" b="1" dirty="0">
                <a:solidFill>
                  <a:schemeClr val="tx1"/>
                </a:solidFill>
              </a:rPr>
              <a:t>Skočna žica je električna žica ili skupina njih u kablu s konektorom ili iglom na svakom kraju koji se obično koristi za međusobno povezivanje komponenata ploče ili drugog prototipa ili ispitnog kruga, interno ili s drugom opremom ili komponentama, bez lemljenja. Pojedinačne žice za preskakanje postavljaju se umetanjem njihovih "krajnjih konektora" u proreze predviđene na ploči za ploču, priključku zaglavlja na pločici ili u dijelu ispitne opreme</a:t>
            </a:r>
            <a:r>
              <a:rPr lang="hr-BA" sz="2000" b="1" dirty="0"/>
              <a:t>.</a:t>
            </a:r>
            <a:endParaRPr lang="en-US" sz="2000" b="1" dirty="0"/>
          </a:p>
          <a:p>
            <a:pPr marL="152400" indent="0">
              <a:buNone/>
            </a:pPr>
            <a:endParaRPr lang="hr-BA" dirty="0"/>
          </a:p>
          <a:p>
            <a:endParaRPr lang="hr-B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DB938-AF40-48C1-8040-EE3319AD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20" y="500062"/>
            <a:ext cx="2812257" cy="19112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C02755E3-2544-45C4-B81E-92439C7E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20" y="2803622"/>
            <a:ext cx="2812257" cy="19112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29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7-SEGMENTNI DISPLEJ</a:t>
            </a:r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7</a:t>
            </a:r>
            <a:endParaRPr dirty="0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938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3F3B8F1-D8B5-4AF3-89F4-C07E5DECC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331" y="199845"/>
            <a:ext cx="5823281" cy="3400606"/>
          </a:xfrm>
        </p:spPr>
        <p:txBody>
          <a:bodyPr/>
          <a:lstStyle/>
          <a:p>
            <a:pPr algn="ctr"/>
            <a:r>
              <a:rPr lang="hr-BA" sz="2000" dirty="0"/>
              <a:t>Sedmosegmentni displej oblik je elektroničkog uređaja za prikaz decimalnih brojeva</a:t>
            </a:r>
          </a:p>
          <a:p>
            <a:pPr algn="ctr"/>
            <a:r>
              <a:rPr lang="hr-BA" sz="2000" dirty="0"/>
              <a:t>koji je alternativa složenijim matričnim prikazima.Sedmosegmentni displeji se široko</a:t>
            </a:r>
          </a:p>
          <a:p>
            <a:pPr algn="ctr"/>
            <a:r>
              <a:rPr lang="hr-BA" sz="2000" dirty="0"/>
              <a:t>koriste u digitalnim satovima, elektroničkim brojilima, osnovnim kalkulatorima i</a:t>
            </a:r>
          </a:p>
          <a:p>
            <a:pPr algn="ctr"/>
            <a:r>
              <a:rPr lang="hr-BA" sz="2000" dirty="0"/>
              <a:t>drugim elektroničkim uređajima koji prikazuju numeričke informacije.</a:t>
            </a:r>
          </a:p>
          <a:p>
            <a:endParaRPr lang="hr-BA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6BEACB5-A055-45AA-9F5F-A28A21A7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3" y="2414588"/>
            <a:ext cx="2341893" cy="22003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558D8B-1B9C-4B07-9015-8185E39D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10" y="2946409"/>
            <a:ext cx="3574492" cy="19972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4181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906368" y="1106942"/>
            <a:ext cx="6919200" cy="3689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r-BA" sz="2000" dirty="0">
                <a:solidFill>
                  <a:schemeClr val="dk1"/>
                </a:solidFill>
              </a:rPr>
              <a:t>Na ploci se nalazi 6 buttona,svaki button predstavlja jednu notu.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r-BA" sz="2000" dirty="0">
                <a:solidFill>
                  <a:schemeClr val="dk1"/>
                </a:solidFill>
              </a:rPr>
              <a:t>Pored svakog buttona se nalazi dioda koja je vezana za taj button.Kada se button klikne,nota na zvucniku se odsvira,odgovarajuca led dioda zasvjetli i na 7 segmentnom displeju se prikaze koja se nota odsvirala.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r-BA" sz="2000" dirty="0">
                <a:solidFill>
                  <a:schemeClr val="dk1"/>
                </a:solidFill>
              </a:rPr>
              <a:t>Na kraju se nalazi poseban button koji kad kliknemo odsvira se odredjena melodija(koju smo mi isprogramirali) i takodjer se na displeju prikazuje koje se note sviraju.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hr-B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O projektu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4FEE-EA29-4D38-B396-13AF7CC22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642" y="164306"/>
            <a:ext cx="6248475" cy="587509"/>
          </a:xfrm>
        </p:spPr>
        <p:txBody>
          <a:bodyPr/>
          <a:lstStyle/>
          <a:p>
            <a:r>
              <a:rPr lang="hr-HR" dirty="0"/>
              <a:t>Shema spajanja na Tinkercadu</a:t>
            </a:r>
            <a:endParaRPr lang="hr-BA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CC6D1B-7E44-4590-A312-EF49C485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60" y="1140445"/>
            <a:ext cx="4937804" cy="3496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47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ctrTitle"/>
          </p:nvPr>
        </p:nvSpPr>
        <p:spPr>
          <a:xfrm flipH="1">
            <a:off x="1792040" y="2043113"/>
            <a:ext cx="5549778" cy="85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400" dirty="0"/>
              <a:t>Hvala na pažnji !</a:t>
            </a:r>
            <a:endParaRPr sz="5400" dirty="0"/>
          </a:p>
        </p:txBody>
      </p:sp>
      <p:cxnSp>
        <p:nvCxnSpPr>
          <p:cNvPr id="605" name="Google Shape;605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6" name="Google Shape;606;p53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607" name="Google Shape;607;p5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53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612" name="Google Shape;612;p5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53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615" name="Google Shape;615;p5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8" name="Google Shape;618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19444" y="2098650"/>
            <a:ext cx="2545117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Komponente</a:t>
            </a:r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516080" y="67841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BUZZER(ZVUČNIK)</a:t>
            </a:r>
            <a:br>
              <a:rPr lang="hr-BA" dirty="0"/>
            </a:br>
            <a:endParaRPr lang="hr-BA"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9"/>
          </p:nvPr>
        </p:nvSpPr>
        <p:spPr>
          <a:xfrm>
            <a:off x="390296" y="140301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ARDUINO</a:t>
            </a:r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084374" y="2470373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62" name="Google Shape;162;p32"/>
          <p:cNvCxnSpPr>
            <a:cxnSpLocks/>
          </p:cNvCxnSpPr>
          <p:nvPr/>
        </p:nvCxnSpPr>
        <p:spPr>
          <a:xfrm>
            <a:off x="3297225" y="0"/>
            <a:ext cx="0" cy="38811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>
            <a:cxnSpLocks/>
          </p:cNvCxnSpPr>
          <p:nvPr/>
        </p:nvCxnSpPr>
        <p:spPr>
          <a:xfrm>
            <a:off x="5861950" y="2093608"/>
            <a:ext cx="0" cy="30893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35770" y="2132092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5</a:t>
            </a:r>
            <a:endParaRPr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6</a:t>
            </a:r>
            <a:endParaRPr dirty="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7</a:t>
            </a:r>
            <a:endParaRPr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54896" y="235320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BREADBOARD</a:t>
            </a:r>
            <a:endParaRPr dirty="0"/>
          </a:p>
        </p:txBody>
      </p:sp>
      <p:sp>
        <p:nvSpPr>
          <p:cNvPr id="29" name="Google Shape;160;p32">
            <a:extLst>
              <a:ext uri="{FF2B5EF4-FFF2-40B4-BE49-F238E27FC236}">
                <a16:creationId xmlns:a16="http://schemas.microsoft.com/office/drawing/2014/main" id="{D0261A23-9BC6-42D9-B4A0-037CB1F29163}"/>
              </a:ext>
            </a:extLst>
          </p:cNvPr>
          <p:cNvSpPr txBox="1">
            <a:spLocks/>
          </p:cNvSpPr>
          <p:nvPr/>
        </p:nvSpPr>
        <p:spPr>
          <a:xfrm>
            <a:off x="2084374" y="342493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</a:t>
            </a:r>
            <a:r>
              <a:rPr lang="hr-HR" dirty="0"/>
              <a:t>4</a:t>
            </a:r>
            <a:endParaRPr lang="en" dirty="0"/>
          </a:p>
        </p:txBody>
      </p:sp>
      <p:sp>
        <p:nvSpPr>
          <p:cNvPr id="30" name="Google Shape;167;p32">
            <a:extLst>
              <a:ext uri="{FF2B5EF4-FFF2-40B4-BE49-F238E27FC236}">
                <a16:creationId xmlns:a16="http://schemas.microsoft.com/office/drawing/2014/main" id="{FEC0138A-CDEB-4DB8-94C5-9F89CE58BC01}"/>
              </a:ext>
            </a:extLst>
          </p:cNvPr>
          <p:cNvSpPr txBox="1">
            <a:spLocks/>
          </p:cNvSpPr>
          <p:nvPr/>
        </p:nvSpPr>
        <p:spPr>
          <a:xfrm>
            <a:off x="7007970" y="304485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hr-BA" dirty="0"/>
              <a:t>ŽICA</a:t>
            </a:r>
          </a:p>
        </p:txBody>
      </p:sp>
      <p:sp>
        <p:nvSpPr>
          <p:cNvPr id="44" name="Google Shape;167;p32">
            <a:extLst>
              <a:ext uri="{FF2B5EF4-FFF2-40B4-BE49-F238E27FC236}">
                <a16:creationId xmlns:a16="http://schemas.microsoft.com/office/drawing/2014/main" id="{862290E9-3A56-42B3-A1BD-60D6C6F60D6B}"/>
              </a:ext>
            </a:extLst>
          </p:cNvPr>
          <p:cNvSpPr txBox="1">
            <a:spLocks/>
          </p:cNvSpPr>
          <p:nvPr/>
        </p:nvSpPr>
        <p:spPr>
          <a:xfrm>
            <a:off x="6994208" y="194195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hr-BA" dirty="0"/>
              <a:t>OTPORNIK</a:t>
            </a:r>
          </a:p>
        </p:txBody>
      </p:sp>
      <p:sp>
        <p:nvSpPr>
          <p:cNvPr id="45" name="Google Shape;167;p32">
            <a:extLst>
              <a:ext uri="{FF2B5EF4-FFF2-40B4-BE49-F238E27FC236}">
                <a16:creationId xmlns:a16="http://schemas.microsoft.com/office/drawing/2014/main" id="{8D23B404-1279-4911-A35C-BF82D4028350}"/>
              </a:ext>
            </a:extLst>
          </p:cNvPr>
          <p:cNvSpPr txBox="1">
            <a:spLocks/>
          </p:cNvSpPr>
          <p:nvPr/>
        </p:nvSpPr>
        <p:spPr>
          <a:xfrm>
            <a:off x="354896" y="336649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hr-BA" dirty="0"/>
              <a:t>BUTTON</a:t>
            </a:r>
          </a:p>
        </p:txBody>
      </p:sp>
      <p:sp>
        <p:nvSpPr>
          <p:cNvPr id="46" name="Google Shape;167;p32">
            <a:extLst>
              <a:ext uri="{FF2B5EF4-FFF2-40B4-BE49-F238E27FC236}">
                <a16:creationId xmlns:a16="http://schemas.microsoft.com/office/drawing/2014/main" id="{3F3B528F-24A6-4053-B0B3-97A983E43750}"/>
              </a:ext>
            </a:extLst>
          </p:cNvPr>
          <p:cNvSpPr txBox="1">
            <a:spLocks/>
          </p:cNvSpPr>
          <p:nvPr/>
        </p:nvSpPr>
        <p:spPr>
          <a:xfrm>
            <a:off x="7007970" y="414774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hr-BA" sz="1600" dirty="0"/>
              <a:t>7-SEGMENTNI DISPLEJ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BUZZER(ZVUČNIK)</a:t>
            </a:r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1666592" y="1564737"/>
            <a:ext cx="6370125" cy="2425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1800" dirty="0"/>
              <a:t>Zvučnik  je zvučni signalni uređaj koji može biti mehanički, elektromehanički ili piezoelektrični (kratko piezo).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1800" dirty="0"/>
              <a:t> Tipična upotreba zvučnih signala uključuje uređaje za alarm,tajmere i potvrdu korisničkog unosa poput klika miša ili pritiska tipke.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1800" dirty="0"/>
              <a:t>Zvučnik je 1831. godine izumio Joseph Henry.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1800" dirty="0"/>
              <a:t>Uglavnom su se koristili na ranim zvonima sve dok rano 1930-ih nisu ukinuti u korist muzičkih zvukova koji su imali mekši ton.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BA" dirty="0"/>
          </a:p>
        </p:txBody>
      </p:sp>
      <p:cxnSp>
        <p:nvCxnSpPr>
          <p:cNvPr id="189" name="Google Shape;189;p34"/>
          <p:cNvCxnSpPr/>
          <p:nvPr/>
        </p:nvCxnSpPr>
        <p:spPr>
          <a:xfrm>
            <a:off x="4519594" y="86585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-54806" y="43397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FE7539-19A0-4E97-B131-68CD8BF0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53" y="1028698"/>
            <a:ext cx="4086225" cy="2914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A62F5AEA-F5FB-4CD8-BF45-CDAA7EBE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0" y="1028698"/>
            <a:ext cx="3770829" cy="2914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281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ARDUINO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7"/>
          <p:cNvCxnSpPr>
            <a:cxnSpLocks/>
          </p:cNvCxnSpPr>
          <p:nvPr/>
        </p:nvCxnSpPr>
        <p:spPr>
          <a:xfrm>
            <a:off x="2571712" y="4239182"/>
            <a:ext cx="44863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71463" y="1357313"/>
            <a:ext cx="4850605" cy="3391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hr-BA" sz="1600" b="1" dirty="0"/>
              <a:t>Arduino je kompanija za hardver i softver otvorenog koda, </a:t>
            </a:r>
          </a:p>
          <a:p>
            <a:pPr algn="l"/>
            <a:r>
              <a:rPr lang="hr-BA" sz="1600" b="1" dirty="0"/>
              <a:t>projektna i korisnička zajednica </a:t>
            </a:r>
          </a:p>
          <a:p>
            <a:pPr algn="l"/>
            <a:r>
              <a:rPr lang="hr-BA" sz="1600" b="1" dirty="0"/>
              <a:t>koja dizajnira i proizvodi mikrokontrolere s jednom pločom </a:t>
            </a:r>
          </a:p>
          <a:p>
            <a:pPr algn="l"/>
            <a:r>
              <a:rPr lang="hr-BA" sz="1600" b="1" dirty="0"/>
              <a:t>i setove za mikrokontrolere za izgradnju digitalnih uređaja.</a:t>
            </a:r>
          </a:p>
          <a:p>
            <a:pPr algn="l"/>
            <a:r>
              <a:rPr lang="hr-BA" sz="1600" b="1" dirty="0"/>
              <a:t>Dizajn ploče Arduino koristi razne mikroprocesore i</a:t>
            </a:r>
          </a:p>
          <a:p>
            <a:pPr algn="l"/>
            <a:r>
              <a:rPr lang="hr-BA" sz="1600" b="1" dirty="0"/>
              <a:t>kontrolere. </a:t>
            </a:r>
          </a:p>
          <a:p>
            <a:pPr algn="l"/>
            <a:r>
              <a:rPr lang="hr-BA" sz="1600" b="1" dirty="0"/>
              <a:t>Ploče su opremljene setovima digitalnih i analognih </a:t>
            </a:r>
          </a:p>
          <a:p>
            <a:pPr algn="l"/>
            <a:r>
              <a:rPr lang="hr-BA" sz="1600" b="1" dirty="0"/>
              <a:t>ulazno / izlaznih (I / O) pinova koji se mogu povezati s </a:t>
            </a:r>
          </a:p>
          <a:p>
            <a:pPr algn="l"/>
            <a:r>
              <a:rPr lang="hr-BA" sz="1600" b="1" dirty="0"/>
              <a:t>raznim pločama za proširenje ('štitovi’)  ili pločama (za </a:t>
            </a:r>
          </a:p>
          <a:p>
            <a:pPr algn="l"/>
            <a:r>
              <a:rPr lang="hr-BA" sz="1600" b="1" dirty="0"/>
              <a:t>prototipiranje) i drugim krugovima.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F911FB3-B50B-45AA-B7A2-D2A23C3C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19" y="1457663"/>
            <a:ext cx="3529012" cy="23683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dirty="0"/>
              <a:t>BREADBOARD</a:t>
            </a:r>
            <a:endParaRPr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614</Words>
  <Application>Microsoft Office PowerPoint</Application>
  <PresentationFormat>On-screen Show (16:9)</PresentationFormat>
  <Paragraphs>62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Exo 2</vt:lpstr>
      <vt:lpstr>Roboto Condensed Light</vt:lpstr>
      <vt:lpstr>Fira Sans Extra Condensed Medium</vt:lpstr>
      <vt:lpstr>Arial</vt:lpstr>
      <vt:lpstr>Roboto Condensed</vt:lpstr>
      <vt:lpstr>Squada One</vt:lpstr>
      <vt:lpstr>Tech Newsletter by Slidesgo</vt:lpstr>
      <vt:lpstr>ARDUINO PIANO</vt:lpstr>
      <vt:lpstr>O projektu</vt:lpstr>
      <vt:lpstr>Komponente</vt:lpstr>
      <vt:lpstr>BUZZER(ZVUČNIK)</vt:lpstr>
      <vt:lpstr>PowerPoint Presentation</vt:lpstr>
      <vt:lpstr>PowerPoint Presentation</vt:lpstr>
      <vt:lpstr>ARDUINO</vt:lpstr>
      <vt:lpstr>PowerPoint Presentation</vt:lpstr>
      <vt:lpstr>BREADBOARD</vt:lpstr>
      <vt:lpstr>PowerPoint Presentation</vt:lpstr>
      <vt:lpstr>PowerPoint Presentation</vt:lpstr>
      <vt:lpstr>BUTTON</vt:lpstr>
      <vt:lpstr>PowerPoint Presentation</vt:lpstr>
      <vt:lpstr>OTPORNIK</vt:lpstr>
      <vt:lpstr>PowerPoint Presentation</vt:lpstr>
      <vt:lpstr>ŽICA</vt:lpstr>
      <vt:lpstr>PowerPoint Presentation</vt:lpstr>
      <vt:lpstr>7-SEGMENTNI DISPLEJ</vt:lpstr>
      <vt:lpstr>PowerPoint Presentation</vt:lpstr>
      <vt:lpstr>Shema spajanja na Tinkercadu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PIANO</dc:title>
  <dc:creator>Tarik Hodzic</dc:creator>
  <cp:lastModifiedBy>Tarik Hodzic</cp:lastModifiedBy>
  <cp:revision>18</cp:revision>
  <dcterms:modified xsi:type="dcterms:W3CDTF">2021-11-22T20:29:39Z</dcterms:modified>
</cp:coreProperties>
</file>